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77" r:id="rId3"/>
    <p:sldId id="267" r:id="rId4"/>
    <p:sldId id="295" r:id="rId5"/>
    <p:sldId id="292" r:id="rId6"/>
    <p:sldId id="281" r:id="rId7"/>
    <p:sldId id="285" r:id="rId8"/>
    <p:sldId id="287" r:id="rId9"/>
    <p:sldId id="293" r:id="rId10"/>
    <p:sldId id="282" r:id="rId11"/>
  </p:sldIdLst>
  <p:sldSz cx="12192000" cy="6858000"/>
  <p:notesSz cx="6797675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5338"/>
    <a:srgbClr val="562212"/>
    <a:srgbClr val="EEE2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28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1C5054-CD8B-4D59-8DD0-D8BA7E897B21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220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7317"/>
            <a:ext cx="2945659" cy="4953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7317"/>
            <a:ext cx="2945659" cy="4953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1CC1A1-6B80-4F53-AFF9-8747480727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074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BA6C9-10C8-4EFD-BCF1-39EBE670EE49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D646A-DF9C-4BA7-94E4-8E2368C91F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298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BA6C9-10C8-4EFD-BCF1-39EBE670EE49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D646A-DF9C-4BA7-94E4-8E2368C91F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895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BA6C9-10C8-4EFD-BCF1-39EBE670EE49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D646A-DF9C-4BA7-94E4-8E2368C91F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641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BA6C9-10C8-4EFD-BCF1-39EBE670EE49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D646A-DF9C-4BA7-94E4-8E2368C91F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361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BA6C9-10C8-4EFD-BCF1-39EBE670EE49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D646A-DF9C-4BA7-94E4-8E2368C91F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27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BA6C9-10C8-4EFD-BCF1-39EBE670EE49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D646A-DF9C-4BA7-94E4-8E2368C91F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678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BA6C9-10C8-4EFD-BCF1-39EBE670EE49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D646A-DF9C-4BA7-94E4-8E2368C91F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268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BA6C9-10C8-4EFD-BCF1-39EBE670EE49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D646A-DF9C-4BA7-94E4-8E2368C91F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99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BA6C9-10C8-4EFD-BCF1-39EBE670EE49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D646A-DF9C-4BA7-94E4-8E2368C91F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268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BA6C9-10C8-4EFD-BCF1-39EBE670EE49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D646A-DF9C-4BA7-94E4-8E2368C91F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449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BA6C9-10C8-4EFD-BCF1-39EBE670EE49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D646A-DF9C-4BA7-94E4-8E2368C91F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652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BA6C9-10C8-4EFD-BCF1-39EBE670EE49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D646A-DF9C-4BA7-94E4-8E2368C91F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407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081"/>
            <a:ext cx="1672443" cy="5437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867" y="2028838"/>
            <a:ext cx="3296332" cy="16141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081" y="1872687"/>
            <a:ext cx="4593707" cy="17359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32788" y="575080"/>
            <a:ext cx="1766456" cy="5437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589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55200" y="1150357"/>
            <a:ext cx="7881600" cy="835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5000"/>
              </a:lnSpc>
            </a:pPr>
            <a:r>
              <a:rPr lang="ru-RU" sz="2800" b="1" dirty="0">
                <a:solidFill>
                  <a:srgbClr val="562212"/>
                </a:solidFill>
                <a:latin typeface="Arial Black" panose="020B0A04020102020204" pitchFamily="34" charset="0"/>
              </a:rPr>
              <a:t>Спасибо за внимание!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081"/>
            <a:ext cx="1672443" cy="54377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434" y="2595308"/>
            <a:ext cx="3405131" cy="1667383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BF13AE9-632F-4E2F-B708-CA213F329903}"/>
              </a:ext>
            </a:extLst>
          </p:cNvPr>
          <p:cNvSpPr txBox="1">
            <a:spLocks/>
          </p:cNvSpPr>
          <p:nvPr/>
        </p:nvSpPr>
        <p:spPr>
          <a:xfrm>
            <a:off x="1133475" y="4880885"/>
            <a:ext cx="10096500" cy="835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5000"/>
              </a:lnSpc>
            </a:pP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Телефон горячей линии 8 (800) 707 07 11</a:t>
            </a:r>
          </a:p>
        </p:txBody>
      </p:sp>
    </p:spTree>
    <p:extLst>
      <p:ext uri="{BB962C8B-B14F-4D97-AF65-F5344CB8AC3E}">
        <p14:creationId xmlns:p14="http://schemas.microsoft.com/office/powerpoint/2010/main" val="2080916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081"/>
            <a:ext cx="1672443" cy="543776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038142" y="1383503"/>
            <a:ext cx="152201" cy="503876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043" y="515665"/>
            <a:ext cx="3839456" cy="83431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075" y="1978893"/>
            <a:ext cx="2715850" cy="70652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038142" y="2853772"/>
            <a:ext cx="152201" cy="809683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6022609" y="669670"/>
            <a:ext cx="183065" cy="5188858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474624" y="3172566"/>
            <a:ext cx="170305" cy="490889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538263" y="3172566"/>
            <a:ext cx="170305" cy="490889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487" y="3820482"/>
            <a:ext cx="2102788" cy="79462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925" y="3909967"/>
            <a:ext cx="2338980" cy="68569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186" y="3820482"/>
            <a:ext cx="1041627" cy="716580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 rot="10800000">
            <a:off x="6038142" y="4907417"/>
            <a:ext cx="152201" cy="837912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5400000">
            <a:off x="5977520" y="2731944"/>
            <a:ext cx="183065" cy="5188858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rot="10800000">
            <a:off x="3474624" y="4929104"/>
            <a:ext cx="170305" cy="490889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 rot="10800000">
            <a:off x="8538263" y="4929104"/>
            <a:ext cx="170305" cy="490889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909" y="5845315"/>
            <a:ext cx="1448144" cy="70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896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3921" y="620344"/>
            <a:ext cx="6026331" cy="1190842"/>
          </a:xfrm>
        </p:spPr>
        <p:txBody>
          <a:bodyPr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altLang="ru-RU" sz="2800" b="1" dirty="0">
                <a:solidFill>
                  <a:srgbClr val="562212"/>
                </a:solidFill>
                <a:latin typeface="Arial Black" panose="020B0A04020102020204" pitchFamily="34" charset="0"/>
              </a:rPr>
              <a:t>Фонд развития бизнеса Краснодарского края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081"/>
            <a:ext cx="1672443" cy="54377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88586" y="2363415"/>
            <a:ext cx="41056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562212"/>
                </a:solidFill>
                <a:latin typeface="Arial Black" panose="020B0A04020102020204" pitchFamily="34" charset="0"/>
              </a:rPr>
              <a:t>Гарантийная деятельность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88586" y="2904575"/>
            <a:ext cx="60757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562212"/>
                </a:solidFill>
                <a:latin typeface="Arial Black" panose="020B0A04020102020204" pitchFamily="34" charset="0"/>
              </a:rPr>
              <a:t>Центр поддержки предпринимательства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88586" y="3445735"/>
            <a:ext cx="73885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562212"/>
                </a:solidFill>
                <a:latin typeface="Arial Black" panose="020B0A04020102020204" pitchFamily="34" charset="0"/>
              </a:rPr>
              <a:t>Центр сопровождения инвестиционных проектов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88586" y="4528055"/>
            <a:ext cx="3687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562212"/>
                </a:solidFill>
                <a:latin typeface="Arial Black" panose="020B0A04020102020204" pitchFamily="34" charset="0"/>
              </a:rPr>
              <a:t>Инжиниринговый центр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88586" y="3986895"/>
            <a:ext cx="3488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562212"/>
                </a:solidFill>
                <a:latin typeface="Arial Black" panose="020B0A04020102020204" pitchFamily="34" charset="0"/>
              </a:rPr>
              <a:t>Инновационный центр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88586" y="5069214"/>
            <a:ext cx="38218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562212"/>
                </a:solidFill>
                <a:latin typeface="Arial Black" panose="020B0A04020102020204" pitchFamily="34" charset="0"/>
              </a:rPr>
              <a:t>Центр прототипирования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05672" y="1320800"/>
            <a:ext cx="115758" cy="4572043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56221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5400000">
            <a:off x="2856919" y="2263352"/>
            <a:ext cx="114004" cy="616499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066786" y="2408085"/>
            <a:ext cx="310770" cy="310770"/>
          </a:xfrm>
          <a:prstGeom prst="ellipse">
            <a:avLst/>
          </a:prstGeom>
          <a:solidFill>
            <a:srgbClr val="56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 rot="5400000">
            <a:off x="2856919" y="2783406"/>
            <a:ext cx="114004" cy="616499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066786" y="2936270"/>
            <a:ext cx="310770" cy="310770"/>
          </a:xfrm>
          <a:prstGeom prst="ellipse">
            <a:avLst/>
          </a:prstGeom>
          <a:solidFill>
            <a:srgbClr val="56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 rot="5400000">
            <a:off x="2856919" y="3334620"/>
            <a:ext cx="114004" cy="616499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066786" y="3478693"/>
            <a:ext cx="310770" cy="310770"/>
          </a:xfrm>
          <a:prstGeom prst="ellipse">
            <a:avLst/>
          </a:prstGeom>
          <a:solidFill>
            <a:srgbClr val="56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rot="5400000">
            <a:off x="2856919" y="3891411"/>
            <a:ext cx="114004" cy="616499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066786" y="4035484"/>
            <a:ext cx="310770" cy="310770"/>
          </a:xfrm>
          <a:prstGeom prst="ellipse">
            <a:avLst/>
          </a:prstGeom>
          <a:solidFill>
            <a:srgbClr val="56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rot="5400000">
            <a:off x="2856919" y="4433206"/>
            <a:ext cx="114004" cy="616499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3066786" y="4564693"/>
            <a:ext cx="310770" cy="310770"/>
          </a:xfrm>
          <a:prstGeom prst="ellipse">
            <a:avLst/>
          </a:prstGeom>
          <a:solidFill>
            <a:srgbClr val="56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rot="5400000">
            <a:off x="2856919" y="4978322"/>
            <a:ext cx="114004" cy="616499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3066786" y="5122395"/>
            <a:ext cx="310770" cy="310770"/>
          </a:xfrm>
          <a:prstGeom prst="ellipse">
            <a:avLst/>
          </a:prstGeom>
          <a:solidFill>
            <a:srgbClr val="56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 rot="5400000">
            <a:off x="2856919" y="5527591"/>
            <a:ext cx="114004" cy="616499"/>
          </a:xfrm>
          <a:prstGeom prst="rect">
            <a:avLst/>
          </a:prstGeom>
          <a:solidFill>
            <a:srgbClr val="EEE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3066786" y="5671664"/>
            <a:ext cx="310770" cy="310770"/>
          </a:xfrm>
          <a:prstGeom prst="ellipse">
            <a:avLst/>
          </a:prstGeom>
          <a:solidFill>
            <a:srgbClr val="56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488586" y="5610372"/>
            <a:ext cx="44246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>
                <a:solidFill>
                  <a:srgbClr val="562212"/>
                </a:solidFill>
                <a:latin typeface="Arial Black" panose="020B0A04020102020204" pitchFamily="34" charset="0"/>
              </a:rPr>
              <a:t>Коворкинг</a:t>
            </a:r>
            <a:r>
              <a:rPr lang="ru-RU" sz="2000" dirty="0">
                <a:solidFill>
                  <a:srgbClr val="562212"/>
                </a:solidFill>
                <a:latin typeface="Arial Black" panose="020B0A04020102020204" pitchFamily="34" charset="0"/>
              </a:rPr>
              <a:t> «Место действия»</a:t>
            </a:r>
          </a:p>
        </p:txBody>
      </p:sp>
    </p:spTree>
    <p:extLst>
      <p:ext uri="{BB962C8B-B14F-4D97-AF65-F5344CB8AC3E}">
        <p14:creationId xmlns:p14="http://schemas.microsoft.com/office/powerpoint/2010/main" val="3279869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92696" y="160599"/>
            <a:ext cx="9549040" cy="10538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5000"/>
              </a:lnSpc>
            </a:pPr>
            <a:r>
              <a:rPr lang="ru-RU" sz="2800" b="1" dirty="0">
                <a:solidFill>
                  <a:srgbClr val="562212"/>
                </a:solidFill>
                <a:latin typeface="Arial Black" panose="020B0A04020102020204" pitchFamily="34" charset="0"/>
              </a:rPr>
              <a:t>Основные показатели в 2020 году:  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081"/>
            <a:ext cx="1672443" cy="54377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D59E0D-B2B0-4FC1-BB28-A8167561F4C1}"/>
              </a:ext>
            </a:extLst>
          </p:cNvPr>
          <p:cNvSpPr txBox="1"/>
          <p:nvPr/>
        </p:nvSpPr>
        <p:spPr>
          <a:xfrm>
            <a:off x="2417138" y="1606544"/>
            <a:ext cx="26771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выдано</a:t>
            </a:r>
            <a:r>
              <a:rPr lang="ru-RU" b="1" dirty="0">
                <a:latin typeface="Arial Black" panose="020B0A04020102020204" pitchFamily="34" charset="0"/>
              </a:rPr>
              <a:t> </a:t>
            </a: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217</a:t>
            </a:r>
            <a:r>
              <a:rPr lang="ru-RU" b="1" dirty="0">
                <a:latin typeface="Arial Black" panose="020B0A04020102020204" pitchFamily="34" charset="0"/>
              </a:rPr>
              <a:t> </a:t>
            </a: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поручительств </a:t>
            </a:r>
            <a:b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на сумму более </a:t>
            </a:r>
            <a:br>
              <a:rPr lang="ru-RU" b="1" dirty="0"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1,56 млрд. рублей</a:t>
            </a:r>
            <a:endParaRPr lang="ru-RU" b="1" dirty="0">
              <a:latin typeface="Arial Black" panose="020B0A04020102020204" pitchFamily="34" charset="0"/>
            </a:endParaRPr>
          </a:p>
          <a:p>
            <a:endParaRPr lang="ru-RU" b="1" dirty="0">
              <a:latin typeface="Arial Black" panose="020B0A04020102020204" pitchFamily="34" charset="0"/>
            </a:endParaRPr>
          </a:p>
          <a:p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привлечено кредитов </a:t>
            </a:r>
            <a:b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на общую сумму </a:t>
            </a:r>
            <a:br>
              <a:rPr lang="ru-RU" b="1" dirty="0"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3,9 млрд. рублей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C711E5-EADD-42A0-AC22-E2C46EAF5817}"/>
              </a:ext>
            </a:extLst>
          </p:cNvPr>
          <p:cNvSpPr txBox="1"/>
          <p:nvPr/>
        </p:nvSpPr>
        <p:spPr>
          <a:xfrm>
            <a:off x="2410865" y="1168313"/>
            <a:ext cx="3694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ED5338"/>
                </a:solidFill>
                <a:latin typeface="Arial Black" panose="020B0A04020102020204" pitchFamily="34" charset="0"/>
              </a:rPr>
              <a:t>Фонд развития бизнеса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2800713-7967-42B8-9D96-EB5E53FEB84E}"/>
              </a:ext>
            </a:extLst>
          </p:cNvPr>
          <p:cNvSpPr txBox="1"/>
          <p:nvPr/>
        </p:nvSpPr>
        <p:spPr>
          <a:xfrm>
            <a:off x="7456714" y="1139199"/>
            <a:ext cx="3694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ED5338"/>
                </a:solidFill>
                <a:latin typeface="Arial Black" panose="020B0A04020102020204" pitchFamily="34" charset="0"/>
              </a:rPr>
              <a:t>Центр сопровождения инвестиционных проектов</a:t>
            </a: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7CB68DA3-5A56-4408-97FF-28F2AD6FBCFA}"/>
              </a:ext>
            </a:extLst>
          </p:cNvPr>
          <p:cNvSpPr/>
          <p:nvPr/>
        </p:nvSpPr>
        <p:spPr>
          <a:xfrm>
            <a:off x="6856379" y="1170621"/>
            <a:ext cx="540326" cy="369332"/>
          </a:xfrm>
          <a:prstGeom prst="rightArrow">
            <a:avLst/>
          </a:prstGeom>
          <a:solidFill>
            <a:srgbClr val="562212"/>
          </a:solidFill>
          <a:ln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: вправо 17">
            <a:extLst>
              <a:ext uri="{FF2B5EF4-FFF2-40B4-BE49-F238E27FC236}">
                <a16:creationId xmlns:a16="http://schemas.microsoft.com/office/drawing/2014/main" id="{D899162B-CBAF-43E0-852F-5CB0D958AB09}"/>
              </a:ext>
            </a:extLst>
          </p:cNvPr>
          <p:cNvSpPr/>
          <p:nvPr/>
        </p:nvSpPr>
        <p:spPr>
          <a:xfrm>
            <a:off x="1774627" y="4411959"/>
            <a:ext cx="540326" cy="369332"/>
          </a:xfrm>
          <a:prstGeom prst="rightArrow">
            <a:avLst/>
          </a:prstGeom>
          <a:solidFill>
            <a:srgbClr val="562212"/>
          </a:solidFill>
          <a:ln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: вправо 20">
            <a:extLst>
              <a:ext uri="{FF2B5EF4-FFF2-40B4-BE49-F238E27FC236}">
                <a16:creationId xmlns:a16="http://schemas.microsoft.com/office/drawing/2014/main" id="{ED648289-F68E-4B33-A2CB-C80AD989A2AD}"/>
              </a:ext>
            </a:extLst>
          </p:cNvPr>
          <p:cNvSpPr/>
          <p:nvPr/>
        </p:nvSpPr>
        <p:spPr>
          <a:xfrm>
            <a:off x="6846747" y="3206202"/>
            <a:ext cx="540326" cy="369332"/>
          </a:xfrm>
          <a:prstGeom prst="rightArrow">
            <a:avLst/>
          </a:prstGeom>
          <a:solidFill>
            <a:srgbClr val="562212"/>
          </a:solidFill>
          <a:ln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45CED0-3B36-48AA-9115-057F0895BB1B}"/>
              </a:ext>
            </a:extLst>
          </p:cNvPr>
          <p:cNvSpPr txBox="1"/>
          <p:nvPr/>
        </p:nvSpPr>
        <p:spPr>
          <a:xfrm>
            <a:off x="7456714" y="1813141"/>
            <a:ext cx="35528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в работе </a:t>
            </a: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50</a:t>
            </a:r>
            <a:r>
              <a:rPr lang="ru-RU" b="1" dirty="0">
                <a:latin typeface="Arial Black" panose="020B0A04020102020204" pitchFamily="34" charset="0"/>
              </a:rPr>
              <a:t> </a:t>
            </a: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инвестиционных проектов на сумму </a:t>
            </a:r>
            <a:br>
              <a:rPr lang="ru-RU" b="1" dirty="0"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15,2 млрд. рублей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27" name="Стрелка: вправо 26">
            <a:extLst>
              <a:ext uri="{FF2B5EF4-FFF2-40B4-BE49-F238E27FC236}">
                <a16:creationId xmlns:a16="http://schemas.microsoft.com/office/drawing/2014/main" id="{16B5DAD9-AA8A-4FE4-8381-6AE7AF94490F}"/>
              </a:ext>
            </a:extLst>
          </p:cNvPr>
          <p:cNvSpPr/>
          <p:nvPr/>
        </p:nvSpPr>
        <p:spPr>
          <a:xfrm>
            <a:off x="1771491" y="1149263"/>
            <a:ext cx="540326" cy="369332"/>
          </a:xfrm>
          <a:prstGeom prst="rightArrow">
            <a:avLst/>
          </a:prstGeom>
          <a:solidFill>
            <a:srgbClr val="562212"/>
          </a:solidFill>
          <a:ln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CFBDFA-943F-4E9E-A8A1-265DB17028F7}"/>
              </a:ext>
            </a:extLst>
          </p:cNvPr>
          <p:cNvSpPr txBox="1"/>
          <p:nvPr/>
        </p:nvSpPr>
        <p:spPr>
          <a:xfrm>
            <a:off x="7423123" y="4619791"/>
            <a:ext cx="4317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ED5338"/>
                </a:solidFill>
                <a:latin typeface="Arial Black" panose="020B0A04020102020204" pitchFamily="34" charset="0"/>
              </a:rPr>
              <a:t>Инжиниринговый центр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A3EB65-EF4F-488F-8531-303634434FC1}"/>
              </a:ext>
            </a:extLst>
          </p:cNvPr>
          <p:cNvSpPr txBox="1"/>
          <p:nvPr/>
        </p:nvSpPr>
        <p:spPr>
          <a:xfrm>
            <a:off x="7456714" y="5003682"/>
            <a:ext cx="2982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получили поддержку </a:t>
            </a:r>
            <a:b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164 </a:t>
            </a: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субъекта МСП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B12BDD-F08A-424C-BDE5-27FC84A18547}"/>
              </a:ext>
            </a:extLst>
          </p:cNvPr>
          <p:cNvSpPr txBox="1"/>
          <p:nvPr/>
        </p:nvSpPr>
        <p:spPr>
          <a:xfrm>
            <a:off x="7456714" y="3220071"/>
            <a:ext cx="3694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ED5338"/>
                </a:solidFill>
                <a:latin typeface="Arial Black" panose="020B0A04020102020204" pitchFamily="34" charset="0"/>
              </a:rPr>
              <a:t>Центр прототипирования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C818388-98BC-46F0-94FF-45054D489ED7}"/>
              </a:ext>
            </a:extLst>
          </p:cNvPr>
          <p:cNvSpPr txBox="1"/>
          <p:nvPr/>
        </p:nvSpPr>
        <p:spPr>
          <a:xfrm>
            <a:off x="7456714" y="3589403"/>
            <a:ext cx="3115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получили поддержку</a:t>
            </a:r>
            <a:br>
              <a:rPr lang="ru-RU" b="1" dirty="0"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102 </a:t>
            </a: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субъекта МСП</a:t>
            </a:r>
          </a:p>
        </p:txBody>
      </p:sp>
      <p:sp>
        <p:nvSpPr>
          <p:cNvPr id="24" name="Стрелка: вправо 23">
            <a:extLst>
              <a:ext uri="{FF2B5EF4-FFF2-40B4-BE49-F238E27FC236}">
                <a16:creationId xmlns:a16="http://schemas.microsoft.com/office/drawing/2014/main" id="{1A1EFE8A-ED31-40E8-AEAC-598810FF83D3}"/>
              </a:ext>
            </a:extLst>
          </p:cNvPr>
          <p:cNvSpPr/>
          <p:nvPr/>
        </p:nvSpPr>
        <p:spPr>
          <a:xfrm>
            <a:off x="6829646" y="4596625"/>
            <a:ext cx="540326" cy="369332"/>
          </a:xfrm>
          <a:prstGeom prst="rightArrow">
            <a:avLst/>
          </a:prstGeom>
          <a:solidFill>
            <a:srgbClr val="562212"/>
          </a:solidFill>
          <a:ln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D54F341-9A87-4B83-9527-8D89C6B2BE3F}"/>
              </a:ext>
            </a:extLst>
          </p:cNvPr>
          <p:cNvSpPr txBox="1"/>
          <p:nvPr/>
        </p:nvSpPr>
        <p:spPr>
          <a:xfrm>
            <a:off x="2401454" y="4411959"/>
            <a:ext cx="3694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ED5338"/>
                </a:solidFill>
                <a:latin typeface="Arial Black" panose="020B0A04020102020204" pitchFamily="34" charset="0"/>
              </a:rPr>
              <a:t>Инновационный центр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6734893-3388-4790-97F3-46F6E5B760C6}"/>
              </a:ext>
            </a:extLst>
          </p:cNvPr>
          <p:cNvSpPr txBox="1"/>
          <p:nvPr/>
        </p:nvSpPr>
        <p:spPr>
          <a:xfrm>
            <a:off x="2417082" y="4795761"/>
            <a:ext cx="29452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оказана поддержка </a:t>
            </a:r>
            <a:br>
              <a:rPr lang="ru-RU" b="1" dirty="0"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215 </a:t>
            </a: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инновационным компаниям</a:t>
            </a:r>
          </a:p>
        </p:txBody>
      </p:sp>
    </p:spTree>
    <p:extLst>
      <p:ext uri="{BB962C8B-B14F-4D97-AF65-F5344CB8AC3E}">
        <p14:creationId xmlns:p14="http://schemas.microsoft.com/office/powerpoint/2010/main" val="3313878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98555" y="182630"/>
            <a:ext cx="9549040" cy="10538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5000"/>
              </a:lnSpc>
            </a:pPr>
            <a:r>
              <a:rPr lang="ru-RU" sz="2800" b="1" dirty="0">
                <a:solidFill>
                  <a:srgbClr val="562212"/>
                </a:solidFill>
                <a:latin typeface="Arial Black" panose="020B0A04020102020204" pitchFamily="34" charset="0"/>
              </a:rPr>
              <a:t>Основные показатели в 2020 году:  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081"/>
            <a:ext cx="1672443" cy="54377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D59E0D-B2B0-4FC1-BB28-A8167561F4C1}"/>
              </a:ext>
            </a:extLst>
          </p:cNvPr>
          <p:cNvSpPr txBox="1"/>
          <p:nvPr/>
        </p:nvSpPr>
        <p:spPr>
          <a:xfrm>
            <a:off x="2397381" y="1803519"/>
            <a:ext cx="318929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оказано </a:t>
            </a: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17 810</a:t>
            </a: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 услуг </a:t>
            </a:r>
          </a:p>
          <a:p>
            <a:endParaRPr lang="ru-RU" b="1" dirty="0">
              <a:solidFill>
                <a:srgbClr val="ED5338"/>
              </a:solidFill>
              <a:latin typeface="Arial Black" panose="020B0A04020102020204" pitchFamily="34" charset="0"/>
            </a:endParaRPr>
          </a:p>
          <a:p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14 136 </a:t>
            </a: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количество получателей услуг </a:t>
            </a:r>
            <a:b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из числа субъектов МСП и физических лиц</a:t>
            </a:r>
          </a:p>
          <a:p>
            <a:endParaRPr lang="ru-RU" b="1" dirty="0">
              <a:solidFill>
                <a:srgbClr val="562212"/>
              </a:solidFill>
              <a:latin typeface="Arial Black" panose="020B0A04020102020204" pitchFamily="34" charset="0"/>
            </a:endParaRPr>
          </a:p>
          <a:p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проведено </a:t>
            </a: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73 </a:t>
            </a: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мероприятия</a:t>
            </a:r>
          </a:p>
          <a:p>
            <a:endParaRPr lang="ru-RU" b="1" dirty="0">
              <a:solidFill>
                <a:srgbClr val="562212"/>
              </a:solidFill>
              <a:latin typeface="Arial Black" panose="020B0A04020102020204" pitchFamily="34" charset="0"/>
            </a:endParaRPr>
          </a:p>
          <a:p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обработано </a:t>
            </a: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11 659 </a:t>
            </a: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обращений, поступивших </a:t>
            </a:r>
            <a:b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на телефон </a:t>
            </a:r>
            <a:b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горячей линии </a:t>
            </a:r>
          </a:p>
          <a:p>
            <a:endParaRPr lang="ru-RU" b="1" dirty="0">
              <a:solidFill>
                <a:srgbClr val="562212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C711E5-EADD-42A0-AC22-E2C46EAF5817}"/>
              </a:ext>
            </a:extLst>
          </p:cNvPr>
          <p:cNvSpPr txBox="1"/>
          <p:nvPr/>
        </p:nvSpPr>
        <p:spPr>
          <a:xfrm>
            <a:off x="2397381" y="1100057"/>
            <a:ext cx="3694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ED5338"/>
                </a:solidFill>
                <a:latin typeface="Arial Black" panose="020B0A04020102020204" pitchFamily="34" charset="0"/>
              </a:rPr>
              <a:t>Центр поддержки предпринимательства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9758D79-B275-4F54-92DF-EAC44743DD30}"/>
              </a:ext>
            </a:extLst>
          </p:cNvPr>
          <p:cNvSpPr txBox="1"/>
          <p:nvPr/>
        </p:nvSpPr>
        <p:spPr>
          <a:xfrm>
            <a:off x="7474760" y="1166649"/>
            <a:ext cx="3694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ED5338"/>
                </a:solidFill>
                <a:latin typeface="Arial Black" panose="020B0A04020102020204" pitchFamily="34" charset="0"/>
              </a:rPr>
              <a:t>Коворкинг</a:t>
            </a: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7CB68DA3-5A56-4408-97FF-28F2AD6FBCFA}"/>
              </a:ext>
            </a:extLst>
          </p:cNvPr>
          <p:cNvSpPr/>
          <p:nvPr/>
        </p:nvSpPr>
        <p:spPr>
          <a:xfrm>
            <a:off x="6836214" y="1162107"/>
            <a:ext cx="540326" cy="369332"/>
          </a:xfrm>
          <a:prstGeom prst="rightArrow">
            <a:avLst/>
          </a:prstGeom>
          <a:solidFill>
            <a:srgbClr val="562212"/>
          </a:solidFill>
          <a:ln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4CDD1EF-A400-4AAE-9117-DCAAD82B4A64}"/>
              </a:ext>
            </a:extLst>
          </p:cNvPr>
          <p:cNvSpPr txBox="1"/>
          <p:nvPr/>
        </p:nvSpPr>
        <p:spPr>
          <a:xfrm>
            <a:off x="7456715" y="1489269"/>
            <a:ext cx="41937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на площадках центров </a:t>
            </a:r>
            <a:b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41 </a:t>
            </a: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субъект МСП </a:t>
            </a:r>
            <a:b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получил поддержку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27" name="Стрелка: вправо 26">
            <a:extLst>
              <a:ext uri="{FF2B5EF4-FFF2-40B4-BE49-F238E27FC236}">
                <a16:creationId xmlns:a16="http://schemas.microsoft.com/office/drawing/2014/main" id="{16B5DAD9-AA8A-4FE4-8381-6AE7AF94490F}"/>
              </a:ext>
            </a:extLst>
          </p:cNvPr>
          <p:cNvSpPr/>
          <p:nvPr/>
        </p:nvSpPr>
        <p:spPr>
          <a:xfrm>
            <a:off x="1771967" y="1162107"/>
            <a:ext cx="540326" cy="369332"/>
          </a:xfrm>
          <a:prstGeom prst="rightArrow">
            <a:avLst/>
          </a:prstGeom>
          <a:solidFill>
            <a:srgbClr val="562212"/>
          </a:solidFill>
          <a:ln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: вправо 16">
            <a:extLst>
              <a:ext uri="{FF2B5EF4-FFF2-40B4-BE49-F238E27FC236}">
                <a16:creationId xmlns:a16="http://schemas.microsoft.com/office/drawing/2014/main" id="{643818AA-7E86-4B71-B653-E17D085D7FE6}"/>
              </a:ext>
            </a:extLst>
          </p:cNvPr>
          <p:cNvSpPr/>
          <p:nvPr/>
        </p:nvSpPr>
        <p:spPr>
          <a:xfrm>
            <a:off x="6836214" y="2827267"/>
            <a:ext cx="540326" cy="369332"/>
          </a:xfrm>
          <a:prstGeom prst="rightArrow">
            <a:avLst/>
          </a:prstGeom>
          <a:solidFill>
            <a:srgbClr val="562212"/>
          </a:solidFill>
          <a:ln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25C49C5-1AE9-41C3-87FD-D06EB8287850}"/>
              </a:ext>
            </a:extLst>
          </p:cNvPr>
          <p:cNvSpPr txBox="1"/>
          <p:nvPr/>
        </p:nvSpPr>
        <p:spPr>
          <a:xfrm>
            <a:off x="7456715" y="2772225"/>
            <a:ext cx="4358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ED5338"/>
                </a:solidFill>
                <a:latin typeface="Arial Black" panose="020B0A04020102020204" pitchFamily="34" charset="0"/>
              </a:rPr>
              <a:t>Популяризация предпринимательства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B39A5FE-CE63-4714-B526-3B12C2485AD8}"/>
              </a:ext>
            </a:extLst>
          </p:cNvPr>
          <p:cNvSpPr txBox="1"/>
          <p:nvPr/>
        </p:nvSpPr>
        <p:spPr>
          <a:xfrm>
            <a:off x="7474760" y="3602876"/>
            <a:ext cx="371259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проведено </a:t>
            </a: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13 </a:t>
            </a: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мероприятий, участниками которых </a:t>
            </a:r>
          </a:p>
          <a:p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стали </a:t>
            </a: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20 000 </a:t>
            </a: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человек, </a:t>
            </a:r>
            <a:b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в числе которых </a:t>
            </a:r>
            <a:b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3 800</a:t>
            </a: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 субъектов МСП</a:t>
            </a:r>
          </a:p>
          <a:p>
            <a:b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обучено </a:t>
            </a: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7 500 </a:t>
            </a: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школьников </a:t>
            </a:r>
          </a:p>
          <a:p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и студентов </a:t>
            </a:r>
          </a:p>
        </p:txBody>
      </p:sp>
    </p:spTree>
    <p:extLst>
      <p:ext uri="{BB962C8B-B14F-4D97-AF65-F5344CB8AC3E}">
        <p14:creationId xmlns:p14="http://schemas.microsoft.com/office/powerpoint/2010/main" val="4086409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170" y="575081"/>
            <a:ext cx="6236589" cy="6130162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10193" y="675854"/>
            <a:ext cx="10272010" cy="8106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5000"/>
              </a:lnSpc>
            </a:pPr>
            <a:r>
              <a:rPr lang="ru-RU" sz="2800" b="1" dirty="0">
                <a:solidFill>
                  <a:srgbClr val="562212"/>
                </a:solidFill>
                <a:latin typeface="Arial Black" panose="020B0A04020102020204" pitchFamily="34" charset="0"/>
              </a:rPr>
              <a:t>В 2020 году на территории края функционировало:</a:t>
            </a:r>
            <a:br>
              <a:rPr lang="ru-RU" sz="2800" b="1" dirty="0">
                <a:solidFill>
                  <a:srgbClr val="562212"/>
                </a:solidFill>
                <a:latin typeface="Arial Black" panose="020B0A04020102020204" pitchFamily="34" charset="0"/>
              </a:rPr>
            </a:br>
            <a:endParaRPr lang="ru-RU" sz="2800" b="1" dirty="0">
              <a:solidFill>
                <a:srgbClr val="562212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081"/>
            <a:ext cx="1672443" cy="5437763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10193" y="3059539"/>
            <a:ext cx="5020542" cy="8006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5000"/>
              </a:lnSpc>
            </a:pPr>
            <a:r>
              <a:rPr lang="ru-RU" sz="2000" b="1" dirty="0">
                <a:solidFill>
                  <a:srgbClr val="ED5338"/>
                </a:solidFill>
                <a:latin typeface="Arial Black" panose="020B0A04020102020204" pitchFamily="34" charset="0"/>
              </a:rPr>
              <a:t>Партнерская сеть Фонда </a:t>
            </a:r>
            <a:r>
              <a:rPr lang="ru-RU" sz="2000" b="1" dirty="0">
                <a:solidFill>
                  <a:srgbClr val="562212"/>
                </a:solidFill>
                <a:latin typeface="Arial Black" panose="020B0A04020102020204" pitchFamily="34" charset="0"/>
              </a:rPr>
              <a:t>включает в себя </a:t>
            </a:r>
            <a:r>
              <a:rPr lang="ru-RU" sz="2000" b="1" dirty="0">
                <a:solidFill>
                  <a:srgbClr val="ED5338"/>
                </a:solidFill>
                <a:latin typeface="Arial Black" panose="020B0A04020102020204" pitchFamily="34" charset="0"/>
              </a:rPr>
              <a:t>более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10193" y="1791370"/>
            <a:ext cx="1934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>
                <a:solidFill>
                  <a:srgbClr val="ED5338"/>
                </a:solidFill>
                <a:latin typeface="Circe" panose="020B0502020203020203" pitchFamily="34" charset="-52"/>
              </a:rPr>
              <a:t>43</a:t>
            </a:r>
            <a:endParaRPr lang="ru-RU" sz="7200" dirty="0">
              <a:solidFill>
                <a:srgbClr val="ED533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98015" y="1983437"/>
            <a:ext cx="3362533" cy="800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муниципальных </a:t>
            </a:r>
            <a:b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центра поддержки предпринимательства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22732" y="3927983"/>
            <a:ext cx="1934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>
                <a:solidFill>
                  <a:srgbClr val="ED5338"/>
                </a:solidFill>
                <a:latin typeface="Circe" panose="020B0502020203020203" pitchFamily="34" charset="-52"/>
              </a:rPr>
              <a:t>100</a:t>
            </a:r>
            <a:endParaRPr lang="ru-RU" sz="7200" dirty="0">
              <a:solidFill>
                <a:srgbClr val="ED5338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0609" y="4135641"/>
            <a:ext cx="3157343" cy="800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компаний-партнеров </a:t>
            </a:r>
            <a:b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по Краснодарскому краю</a:t>
            </a:r>
          </a:p>
        </p:txBody>
      </p:sp>
    </p:spTree>
    <p:extLst>
      <p:ext uri="{BB962C8B-B14F-4D97-AF65-F5344CB8AC3E}">
        <p14:creationId xmlns:p14="http://schemas.microsoft.com/office/powerpoint/2010/main" val="3992392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125141" y="522212"/>
            <a:ext cx="9549040" cy="10538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5000"/>
              </a:lnSpc>
            </a:pPr>
            <a:r>
              <a:rPr lang="ru-RU" sz="2800" b="1" dirty="0">
                <a:solidFill>
                  <a:srgbClr val="562212"/>
                </a:solidFill>
                <a:latin typeface="Arial Black" panose="020B0A04020102020204" pitchFamily="34" charset="0"/>
              </a:rPr>
              <a:t>Итоги работы МЦПП в 2020 году:  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081"/>
            <a:ext cx="1672443" cy="543776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738231" y="1468188"/>
            <a:ext cx="4729983" cy="1271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муниципальными </a:t>
            </a:r>
            <a:b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центрами поддержки предпринимательства </a:t>
            </a:r>
          </a:p>
          <a:p>
            <a:pPr algn="ctr">
              <a:lnSpc>
                <a:spcPct val="85000"/>
              </a:lnSpc>
            </a:pP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оказано </a:t>
            </a: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23 357 услуг </a:t>
            </a:r>
            <a:b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(в 2019 – </a:t>
            </a: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15 133 </a:t>
            </a: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услуги, рост </a:t>
            </a:r>
            <a:r>
              <a:rPr lang="ru-RU" b="1" dirty="0">
                <a:solidFill>
                  <a:srgbClr val="ED5338"/>
                </a:solidFill>
                <a:latin typeface="Arial Black" panose="020B0A04020102020204" pitchFamily="34" charset="0"/>
              </a:rPr>
              <a:t>54%</a:t>
            </a:r>
            <a:r>
              <a:rPr lang="ru-RU" b="1" dirty="0">
                <a:solidFill>
                  <a:srgbClr val="562212"/>
                </a:solidFill>
                <a:latin typeface="Arial Black" panose="020B0A04020102020204" pitchFamily="34" charset="0"/>
              </a:rPr>
              <a:t>)  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0A1CAB06-975E-46EC-A258-FC1DF567FC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0553" y="2360169"/>
            <a:ext cx="5130631" cy="4150347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562212"/>
                </a:solidFill>
                <a:latin typeface="PT Sans" panose="020B0503020203020204" pitchFamily="34" charset="-52"/>
              </a:rPr>
              <a:t>• 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</a:rPr>
              <a:t>г. Анапа</a:t>
            </a:r>
          </a:p>
          <a:p>
            <a:pPr lvl="0"/>
            <a:r>
              <a:rPr lang="en-US" sz="1800" dirty="0">
                <a:solidFill>
                  <a:srgbClr val="562212"/>
                </a:solidFill>
                <a:latin typeface="Arial Black" panose="020B0A04020102020204" pitchFamily="34" charset="0"/>
              </a:rPr>
              <a:t>• </a:t>
            </a:r>
            <a:r>
              <a:rPr lang="ru-RU" sz="1800" dirty="0">
                <a:solidFill>
                  <a:srgbClr val="562212"/>
                </a:solidFill>
                <a:highlight>
                  <a:srgbClr val="FFFFFF"/>
                </a:highlight>
                <a:latin typeface="Arial Black" panose="020B0A04020102020204" pitchFamily="34" charset="0"/>
                <a:ea typeface="Times New Roman"/>
                <a:cs typeface="Times New Roman"/>
                <a:sym typeface="Times New Roman"/>
              </a:rPr>
              <a:t>г. Новокубанск</a:t>
            </a:r>
          </a:p>
          <a:p>
            <a:pPr lvl="0"/>
            <a:r>
              <a:rPr lang="en-US" sz="1800" dirty="0">
                <a:solidFill>
                  <a:srgbClr val="562212"/>
                </a:solidFill>
                <a:latin typeface="Arial Black" panose="020B0A04020102020204" pitchFamily="34" charset="0"/>
              </a:rPr>
              <a:t>•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</a:rPr>
              <a:t> </a:t>
            </a:r>
            <a:r>
              <a:rPr lang="ru-RU" sz="1800" dirty="0">
                <a:solidFill>
                  <a:srgbClr val="562212"/>
                </a:solidFill>
                <a:highlight>
                  <a:srgbClr val="FFFFFF"/>
                </a:highlight>
                <a:latin typeface="Arial Black" panose="020B0A04020102020204" pitchFamily="34" charset="0"/>
                <a:ea typeface="Times New Roman"/>
                <a:cs typeface="Times New Roman"/>
                <a:sym typeface="Times New Roman"/>
              </a:rPr>
              <a:t>Кавказский район</a:t>
            </a:r>
          </a:p>
          <a:p>
            <a:r>
              <a:rPr lang="en-US" sz="1800" dirty="0">
                <a:solidFill>
                  <a:srgbClr val="562212"/>
                </a:solidFill>
                <a:latin typeface="Arial Black" panose="020B0A04020102020204" pitchFamily="34" charset="0"/>
              </a:rPr>
              <a:t>•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</a:rPr>
              <a:t> </a:t>
            </a:r>
            <a:r>
              <a:rPr lang="ru-RU" sz="1800" dirty="0">
                <a:solidFill>
                  <a:srgbClr val="562212"/>
                </a:solidFill>
                <a:highlight>
                  <a:srgbClr val="FFFFFF"/>
                </a:highlight>
                <a:latin typeface="Arial Black" panose="020B0A04020102020204" pitchFamily="34" charset="0"/>
                <a:ea typeface="Times New Roman"/>
                <a:cs typeface="Times New Roman"/>
                <a:sym typeface="Times New Roman"/>
              </a:rPr>
              <a:t>Ленинградский район</a:t>
            </a:r>
          </a:p>
          <a:p>
            <a:r>
              <a:rPr lang="en-US" sz="1800" dirty="0">
                <a:solidFill>
                  <a:srgbClr val="562212"/>
                </a:solidFill>
                <a:latin typeface="Arial Black" panose="020B0A04020102020204" pitchFamily="34" charset="0"/>
              </a:rPr>
              <a:t>•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</a:rPr>
              <a:t> </a:t>
            </a:r>
            <a:r>
              <a:rPr lang="ru-RU" sz="1800" dirty="0">
                <a:solidFill>
                  <a:srgbClr val="562212"/>
                </a:solidFill>
                <a:highlight>
                  <a:srgbClr val="FFFFFF"/>
                </a:highlight>
                <a:latin typeface="Arial Black" panose="020B0A04020102020204" pitchFamily="34" charset="0"/>
                <a:ea typeface="Times New Roman"/>
                <a:cs typeface="Times New Roman"/>
                <a:sym typeface="Times New Roman"/>
              </a:rPr>
              <a:t>Лабинский район</a:t>
            </a:r>
          </a:p>
          <a:p>
            <a:pPr lvl="0"/>
            <a:r>
              <a:rPr lang="en-US" sz="1800" dirty="0">
                <a:solidFill>
                  <a:srgbClr val="562212"/>
                </a:solidFill>
                <a:latin typeface="Arial Black" panose="020B0A04020102020204" pitchFamily="34" charset="0"/>
              </a:rPr>
              <a:t>• 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</a:rPr>
              <a:t>г. 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  <a:ea typeface="Times New Roman"/>
                <a:cs typeface="Times New Roman"/>
                <a:sym typeface="Times New Roman"/>
              </a:rPr>
              <a:t>Новороссийск</a:t>
            </a:r>
          </a:p>
          <a:p>
            <a:r>
              <a:rPr lang="en-US" sz="1800" dirty="0">
                <a:solidFill>
                  <a:srgbClr val="562212"/>
                </a:solidFill>
                <a:latin typeface="Arial Black" panose="020B0A04020102020204" pitchFamily="34" charset="0"/>
              </a:rPr>
              <a:t>•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</a:rPr>
              <a:t> Тбилисский район</a:t>
            </a:r>
          </a:p>
          <a:p>
            <a:r>
              <a:rPr lang="en-US" sz="1800" dirty="0">
                <a:solidFill>
                  <a:srgbClr val="562212"/>
                </a:solidFill>
                <a:latin typeface="Arial Black" panose="020B0A04020102020204" pitchFamily="34" charset="0"/>
              </a:rPr>
              <a:t>•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</a:rPr>
              <a:t> г. </a:t>
            </a:r>
            <a:r>
              <a:rPr lang="ru-RU" sz="1800" dirty="0">
                <a:solidFill>
                  <a:srgbClr val="562212"/>
                </a:solidFill>
                <a:highlight>
                  <a:srgbClr val="FFFFFF"/>
                </a:highlight>
                <a:latin typeface="Arial Black" panose="020B0A04020102020204" pitchFamily="34" charset="0"/>
                <a:ea typeface="Times New Roman"/>
                <a:cs typeface="Times New Roman"/>
                <a:sym typeface="Times New Roman"/>
              </a:rPr>
              <a:t>Сочи</a:t>
            </a:r>
          </a:p>
          <a:p>
            <a:r>
              <a:rPr lang="en-US" sz="1800" dirty="0">
                <a:solidFill>
                  <a:srgbClr val="562212"/>
                </a:solidFill>
                <a:latin typeface="Arial Black" panose="020B0A04020102020204" pitchFamily="34" charset="0"/>
              </a:rPr>
              <a:t>•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</a:rPr>
              <a:t> </a:t>
            </a:r>
            <a:r>
              <a:rPr lang="ru-RU" sz="1800" dirty="0">
                <a:solidFill>
                  <a:srgbClr val="562212"/>
                </a:solidFill>
                <a:highlight>
                  <a:srgbClr val="FFFFFF"/>
                </a:highlight>
                <a:latin typeface="Arial Black" panose="020B0A04020102020204" pitchFamily="34" charset="0"/>
                <a:ea typeface="Times New Roman"/>
                <a:cs typeface="Times New Roman"/>
                <a:sym typeface="Times New Roman"/>
              </a:rPr>
              <a:t>Щербиновский район</a:t>
            </a:r>
          </a:p>
          <a:p>
            <a:pPr lvl="0"/>
            <a:endParaRPr lang="ru-RU" sz="1800" dirty="0">
              <a:solidFill>
                <a:srgbClr val="562212"/>
              </a:solidFill>
              <a:latin typeface="PT Sans" panose="020B0503020203020204" pitchFamily="34" charset="-52"/>
              <a:ea typeface="Times New Roman"/>
              <a:cs typeface="Times New Roman"/>
              <a:sym typeface="Times New Roman"/>
            </a:endParaRPr>
          </a:p>
          <a:p>
            <a:endParaRPr lang="ru-RU" sz="1800" dirty="0">
              <a:solidFill>
                <a:srgbClr val="562212"/>
              </a:solidFill>
              <a:latin typeface="PT Sans" panose="020B0503020203020204" pitchFamily="34" charset="-52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74F6F37-7F05-4341-BA20-7D4A03EB1F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6036" y="1635244"/>
            <a:ext cx="6132195" cy="571931"/>
          </a:xfrm>
        </p:spPr>
        <p:txBody>
          <a:bodyPr>
            <a:normAutofit/>
          </a:bodyPr>
          <a:lstStyle/>
          <a:p>
            <a:pPr>
              <a:lnSpc>
                <a:spcPct val="85000"/>
              </a:lnSpc>
            </a:pPr>
            <a:r>
              <a:rPr lang="ru-RU" sz="1800" b="1" dirty="0">
                <a:solidFill>
                  <a:srgbClr val="562212"/>
                </a:solidFill>
                <a:latin typeface="Arial Black" panose="020B0A04020102020204" pitchFamily="34" charset="0"/>
              </a:rPr>
              <a:t>Наибольшую деловую активность </a:t>
            </a:r>
            <a:br>
              <a:rPr lang="ru-RU" sz="1800" b="1" dirty="0">
                <a:solidFill>
                  <a:srgbClr val="562212"/>
                </a:solidFill>
                <a:latin typeface="Arial Black" panose="020B0A04020102020204" pitchFamily="34" charset="0"/>
              </a:rPr>
            </a:br>
            <a:r>
              <a:rPr lang="ru-RU" sz="1800" b="1" dirty="0">
                <a:solidFill>
                  <a:srgbClr val="562212"/>
                </a:solidFill>
                <a:latin typeface="Arial Black" panose="020B0A04020102020204" pitchFamily="34" charset="0"/>
              </a:rPr>
              <a:t>проявили: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CBFF6C-97FD-4207-AA19-A64F85383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119211"/>
            <a:ext cx="5748439" cy="308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184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1950" y="-166254"/>
            <a:ext cx="10868099" cy="1253089"/>
          </a:xfrm>
        </p:spPr>
        <p:txBody>
          <a:bodyPr>
            <a:normAutofit/>
          </a:bodyPr>
          <a:lstStyle/>
          <a:p>
            <a:pPr>
              <a:lnSpc>
                <a:spcPct val="85000"/>
              </a:lnSpc>
            </a:pPr>
            <a:r>
              <a:rPr lang="ru-RU" sz="2800" b="1" dirty="0">
                <a:solidFill>
                  <a:srgbClr val="562212"/>
                </a:solidFill>
                <a:latin typeface="Arial Black" panose="020B0A04020102020204" pitchFamily="34" charset="0"/>
              </a:rPr>
              <a:t>Планы на 2021 год: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081"/>
            <a:ext cx="1672443" cy="5437763"/>
          </a:xfrm>
          <a:prstGeom prst="rect">
            <a:avLst/>
          </a:prstGeom>
        </p:spPr>
      </p:pic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87225" y="2140649"/>
            <a:ext cx="3913412" cy="3505830"/>
          </a:xfrm>
        </p:spPr>
        <p:txBody>
          <a:bodyPr>
            <a:noAutofit/>
          </a:bodyPr>
          <a:lstStyle/>
          <a:p>
            <a:pPr algn="l"/>
            <a:r>
              <a:rPr lang="en-US" dirty="0">
                <a:solidFill>
                  <a:srgbClr val="562212"/>
                </a:solidFill>
                <a:latin typeface="PT Sans" panose="020B0503020203020204" pitchFamily="34" charset="-52"/>
              </a:rPr>
              <a:t>• 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</a:rPr>
              <a:t>рост числа оказанных услуг</a:t>
            </a:r>
          </a:p>
          <a:p>
            <a:pPr algn="l"/>
            <a:r>
              <a:rPr lang="en-US" sz="1800" dirty="0">
                <a:solidFill>
                  <a:srgbClr val="562212"/>
                </a:solidFill>
                <a:latin typeface="Arial Black" panose="020B0A04020102020204" pitchFamily="34" charset="0"/>
              </a:rPr>
              <a:t>• 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</a:rPr>
              <a:t>оказание </a:t>
            </a:r>
            <a:r>
              <a:rPr lang="ru-RU" sz="1800" dirty="0">
                <a:solidFill>
                  <a:srgbClr val="562212"/>
                </a:solidFill>
                <a:highlight>
                  <a:srgbClr val="FFFFFF"/>
                </a:highlight>
                <a:latin typeface="Arial Black" panose="020B0A04020102020204" pitchFamily="34" charset="0"/>
                <a:ea typeface="Times New Roman"/>
                <a:cs typeface="Times New Roman"/>
                <a:sym typeface="Times New Roman"/>
              </a:rPr>
              <a:t>комплексных услуг</a:t>
            </a:r>
          </a:p>
          <a:p>
            <a:pPr algn="l"/>
            <a:r>
              <a:rPr lang="en-US" sz="1800" dirty="0">
                <a:solidFill>
                  <a:srgbClr val="562212"/>
                </a:solidFill>
                <a:latin typeface="Arial Black" panose="020B0A04020102020204" pitchFamily="34" charset="0"/>
              </a:rPr>
              <a:t>•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</a:rPr>
              <a:t> </a:t>
            </a:r>
            <a:r>
              <a:rPr lang="ru-RU" sz="1800" dirty="0">
                <a:solidFill>
                  <a:srgbClr val="562212"/>
                </a:solidFill>
                <a:highlight>
                  <a:srgbClr val="FFFFFF"/>
                </a:highlight>
                <a:latin typeface="Arial Black" panose="020B0A04020102020204" pitchFamily="34" charset="0"/>
                <a:ea typeface="Times New Roman"/>
                <a:cs typeface="Times New Roman"/>
                <a:sym typeface="Times New Roman"/>
              </a:rPr>
              <a:t>поддержка бизнеса на всех этапах</a:t>
            </a:r>
          </a:p>
          <a:p>
            <a:pPr algn="l"/>
            <a:r>
              <a:rPr lang="en-US" sz="1800" dirty="0">
                <a:solidFill>
                  <a:srgbClr val="562212"/>
                </a:solidFill>
                <a:latin typeface="Arial Black" panose="020B0A04020102020204" pitchFamily="34" charset="0"/>
              </a:rPr>
              <a:t>•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</a:rPr>
              <a:t> </a:t>
            </a:r>
            <a:r>
              <a:rPr lang="ru-RU" sz="1800" dirty="0">
                <a:solidFill>
                  <a:srgbClr val="562212"/>
                </a:solidFill>
                <a:highlight>
                  <a:srgbClr val="FFFFFF"/>
                </a:highlight>
                <a:latin typeface="Arial Black" panose="020B0A04020102020204" pitchFamily="34" charset="0"/>
                <a:ea typeface="Times New Roman"/>
                <a:cs typeface="Times New Roman"/>
                <a:sym typeface="Times New Roman"/>
              </a:rPr>
              <a:t>работа с самозанятыми гражданами</a:t>
            </a:r>
          </a:p>
          <a:p>
            <a:endParaRPr lang="ru-RU" sz="1800" dirty="0">
              <a:solidFill>
                <a:srgbClr val="562212"/>
              </a:solidFill>
              <a:latin typeface="PT Sans" panose="020B0503020203020204" pitchFamily="34" charset="-52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19BE3A7-2CF4-4D57-9E76-C324CB817F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0"/>
          <a:stretch/>
        </p:blipFill>
        <p:spPr>
          <a:xfrm>
            <a:off x="2048069" y="1619453"/>
            <a:ext cx="5483610" cy="402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742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1950" y="-144745"/>
            <a:ext cx="10868099" cy="1253089"/>
          </a:xfrm>
        </p:spPr>
        <p:txBody>
          <a:bodyPr>
            <a:normAutofit/>
          </a:bodyPr>
          <a:lstStyle/>
          <a:p>
            <a:pPr>
              <a:lnSpc>
                <a:spcPct val="85000"/>
              </a:lnSpc>
            </a:pPr>
            <a:r>
              <a:rPr lang="ru-RU" sz="2800" b="1" dirty="0">
                <a:solidFill>
                  <a:srgbClr val="562212"/>
                </a:solidFill>
                <a:latin typeface="Arial Black" panose="020B0A04020102020204" pitchFamily="34" charset="0"/>
              </a:rPr>
              <a:t>Возможные форматы взаимодействия: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081"/>
            <a:ext cx="1672443" cy="5437763"/>
          </a:xfrm>
          <a:prstGeom prst="rect">
            <a:avLst/>
          </a:prstGeom>
        </p:spPr>
      </p:pic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6425" y="1971360"/>
            <a:ext cx="4309575" cy="3800790"/>
          </a:xfrm>
        </p:spPr>
        <p:txBody>
          <a:bodyPr>
            <a:noAutofit/>
          </a:bodyPr>
          <a:lstStyle/>
          <a:p>
            <a:pPr algn="l"/>
            <a:r>
              <a:rPr lang="en-US" dirty="0">
                <a:solidFill>
                  <a:srgbClr val="562212"/>
                </a:solidFill>
                <a:latin typeface="PT Sans" panose="020B0503020203020204" pitchFamily="34" charset="-52"/>
              </a:rPr>
              <a:t>• 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</a:rPr>
              <a:t>проведение презентаций</a:t>
            </a:r>
          </a:p>
          <a:p>
            <a:pPr algn="l"/>
            <a:r>
              <a:rPr lang="en-US" sz="1800" dirty="0">
                <a:solidFill>
                  <a:srgbClr val="562212"/>
                </a:solidFill>
                <a:latin typeface="Arial Black" panose="020B0A04020102020204" pitchFamily="34" charset="0"/>
              </a:rPr>
              <a:t>• 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</a:rPr>
              <a:t>выступление на мероприятиях в муниципальных образованиях</a:t>
            </a:r>
            <a:endParaRPr lang="ru-RU" sz="1800" dirty="0">
              <a:solidFill>
                <a:srgbClr val="562212"/>
              </a:solidFill>
              <a:highlight>
                <a:srgbClr val="FFFFFF"/>
              </a:highlight>
              <a:latin typeface="Arial Black" panose="020B0A04020102020204" pitchFamily="34" charset="0"/>
              <a:ea typeface="Times New Roman"/>
              <a:cs typeface="Times New Roman"/>
              <a:sym typeface="Times New Roman"/>
            </a:endParaRPr>
          </a:p>
          <a:p>
            <a:pPr algn="l"/>
            <a:r>
              <a:rPr lang="en-US" sz="1800" dirty="0">
                <a:solidFill>
                  <a:srgbClr val="562212"/>
                </a:solidFill>
                <a:latin typeface="Arial Black" panose="020B0A04020102020204" pitchFamily="34" charset="0"/>
              </a:rPr>
              <a:t>•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</a:rPr>
              <a:t> </a:t>
            </a:r>
            <a:r>
              <a:rPr lang="ru-RU" sz="1800" dirty="0">
                <a:solidFill>
                  <a:srgbClr val="562212"/>
                </a:solidFill>
                <a:highlight>
                  <a:srgbClr val="FFFFFF"/>
                </a:highlight>
                <a:latin typeface="Arial Black" panose="020B0A04020102020204" pitchFamily="34" charset="0"/>
                <a:ea typeface="Times New Roman"/>
                <a:cs typeface="Times New Roman"/>
                <a:sym typeface="Times New Roman"/>
              </a:rPr>
              <a:t>предложения по тематике проводимых мероприятий </a:t>
            </a:r>
          </a:p>
          <a:p>
            <a:pPr algn="l"/>
            <a:r>
              <a:rPr lang="en-US" sz="1800" dirty="0">
                <a:solidFill>
                  <a:srgbClr val="562212"/>
                </a:solidFill>
                <a:latin typeface="Arial Black" panose="020B0A04020102020204" pitchFamily="34" charset="0"/>
              </a:rPr>
              <a:t>•</a:t>
            </a:r>
            <a:r>
              <a:rPr lang="ru-RU" sz="1800" dirty="0">
                <a:solidFill>
                  <a:srgbClr val="562212"/>
                </a:solidFill>
                <a:latin typeface="Arial Black" panose="020B0A04020102020204" pitchFamily="34" charset="0"/>
              </a:rPr>
              <a:t> </a:t>
            </a:r>
            <a:r>
              <a:rPr lang="ru-RU" sz="1800" dirty="0">
                <a:solidFill>
                  <a:srgbClr val="562212"/>
                </a:solidFill>
                <a:highlight>
                  <a:srgbClr val="FFFFFF"/>
                </a:highlight>
                <a:latin typeface="Arial Black" panose="020B0A04020102020204" pitchFamily="34" charset="0"/>
                <a:ea typeface="Times New Roman"/>
                <a:cs typeface="Times New Roman"/>
                <a:sym typeface="Times New Roman"/>
              </a:rPr>
              <a:t>рассылка информации, контрольная закупка </a:t>
            </a:r>
          </a:p>
          <a:p>
            <a:endParaRPr lang="ru-RU" sz="1800" dirty="0">
              <a:solidFill>
                <a:srgbClr val="562212"/>
              </a:solidFill>
              <a:latin typeface="PT Sans" panose="020B0503020203020204" pitchFamily="34" charset="-52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F97F461-2F18-4478-AAC6-3F8DF7803F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71360"/>
            <a:ext cx="4953000" cy="290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935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890</TotalTime>
  <Words>336</Words>
  <Application>Microsoft Office PowerPoint</Application>
  <PresentationFormat>Широкоэкранный</PresentationFormat>
  <Paragraphs>68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Circe</vt:lpstr>
      <vt:lpstr>PT Sans</vt:lpstr>
      <vt:lpstr>Office Theme</vt:lpstr>
      <vt:lpstr>Презентация PowerPoint</vt:lpstr>
      <vt:lpstr>Презентация PowerPoint</vt:lpstr>
      <vt:lpstr>Фонд развития бизнеса Краснодарского края</vt:lpstr>
      <vt:lpstr>Презентация PowerPoint</vt:lpstr>
      <vt:lpstr>Презентация PowerPoint</vt:lpstr>
      <vt:lpstr>Презентация PowerPoint</vt:lpstr>
      <vt:lpstr>Наибольшую деловую активность  проявили: </vt:lpstr>
      <vt:lpstr>Планы на 2021 год: </vt:lpstr>
      <vt:lpstr>Возможные форматы взаимодействия: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 поддержки предпринимательства</dc:title>
  <dc:creator>Пользователь Windows</dc:creator>
  <cp:lastModifiedBy>Eco7</cp:lastModifiedBy>
  <cp:revision>182</cp:revision>
  <cp:lastPrinted>2021-02-03T08:22:30Z</cp:lastPrinted>
  <dcterms:created xsi:type="dcterms:W3CDTF">2020-02-26T07:40:24Z</dcterms:created>
  <dcterms:modified xsi:type="dcterms:W3CDTF">2021-02-03T13:30:57Z</dcterms:modified>
</cp:coreProperties>
</file>